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1"/>
  </p:notesMasterIdLst>
  <p:sldIdLst>
    <p:sldId id="282" r:id="rId2"/>
    <p:sldId id="303" r:id="rId3"/>
    <p:sldId id="319" r:id="rId4"/>
    <p:sldId id="318" r:id="rId5"/>
    <p:sldId id="320" r:id="rId6"/>
    <p:sldId id="334" r:id="rId7"/>
    <p:sldId id="307" r:id="rId8"/>
    <p:sldId id="324" r:id="rId9"/>
    <p:sldId id="325" r:id="rId10"/>
    <p:sldId id="326" r:id="rId11"/>
    <p:sldId id="327" r:id="rId12"/>
    <p:sldId id="328" r:id="rId13"/>
    <p:sldId id="329" r:id="rId14"/>
    <p:sldId id="331" r:id="rId15"/>
    <p:sldId id="306" r:id="rId16"/>
    <p:sldId id="330" r:id="rId17"/>
    <p:sldId id="332" r:id="rId18"/>
    <p:sldId id="333" r:id="rId19"/>
    <p:sldId id="31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DA"/>
    <a:srgbClr val="EF8230"/>
    <a:srgbClr val="0D03C7"/>
    <a:srgbClr val="6F00D4"/>
    <a:srgbClr val="8100FF"/>
    <a:srgbClr val="C600FF"/>
    <a:srgbClr val="3403C6"/>
    <a:srgbClr val="7E00FF"/>
    <a:srgbClr val="8200F5"/>
    <a:srgbClr val="1C0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88832" autoAdjust="0"/>
  </p:normalViewPr>
  <p:slideViewPr>
    <p:cSldViewPr snapToGrid="0" snapToObjects="1">
      <p:cViewPr varScale="1">
        <p:scale>
          <a:sx n="87" d="100"/>
          <a:sy n="87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2019/10/25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欢迎辞；</a:t>
            </a:r>
            <a:endParaRPr lang="en-US" altLang="zh-CN" dirty="0"/>
          </a:p>
          <a:p>
            <a:r>
              <a:rPr lang="zh-CN" altLang="en-US" dirty="0"/>
              <a:t>课题；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02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319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542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9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428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5820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175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945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308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105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23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461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648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1324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0196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83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223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bg1"/>
                </a:solidFill>
              </a:rPr>
              <a:t>4.</a:t>
            </a:r>
            <a:r>
              <a:rPr lang="zh-CN" altLang="en-US" sz="6000" dirty="0">
                <a:solidFill>
                  <a:schemeClr val="bg1"/>
                </a:solidFill>
              </a:rPr>
              <a:t> 深入理解</a:t>
            </a:r>
            <a:r>
              <a:rPr lang="en-US" altLang="zh-CN" sz="6000" dirty="0">
                <a:solidFill>
                  <a:schemeClr val="bg1"/>
                </a:solidFill>
              </a:rPr>
              <a:t>Fabric</a:t>
            </a:r>
            <a:r>
              <a:rPr lang="zh-CN" altLang="en-US" sz="6000" dirty="0">
                <a:solidFill>
                  <a:schemeClr val="bg1"/>
                </a:solidFill>
              </a:rPr>
              <a:t>网络启动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4339147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主讲：李皓 武汉大学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对称加密与非对称加密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130FC5-B6EB-45AF-B202-80423E0E07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3328" y="1369006"/>
            <a:ext cx="5982672" cy="2727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E6B041-5CC3-444A-9FCA-8370C501456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72072" y="1369006"/>
            <a:ext cx="5819927" cy="27278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79DF994-074A-43C7-B3B1-08EC122837C3}"/>
              </a:ext>
            </a:extLst>
          </p:cNvPr>
          <p:cNvSpPr/>
          <p:nvPr/>
        </p:nvSpPr>
        <p:spPr>
          <a:xfrm>
            <a:off x="1969732" y="420177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/>
              <a:t>公钥加密私钥解密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40F01E-4426-4839-82BA-273C949BF8B4}"/>
              </a:ext>
            </a:extLst>
          </p:cNvPr>
          <p:cNvSpPr/>
          <p:nvPr/>
        </p:nvSpPr>
        <p:spPr>
          <a:xfrm>
            <a:off x="7958596" y="420177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/>
              <a:t>私钥加密公钥解密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9AF0A0-12E0-4726-925E-9D0492CBD3BA}"/>
              </a:ext>
            </a:extLst>
          </p:cNvPr>
          <p:cNvSpPr/>
          <p:nvPr/>
        </p:nvSpPr>
        <p:spPr>
          <a:xfrm>
            <a:off x="504611" y="5026294"/>
            <a:ext cx="5200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优点：因为公匙加密的消息只有对应的私匙才能解开，所以较大程度上保证了消息的来源性以及消息的准确性和完整性。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BEC55C-1782-45D0-BA82-DB0D21DC8A91}"/>
              </a:ext>
            </a:extLst>
          </p:cNvPr>
          <p:cNvSpPr/>
          <p:nvPr/>
        </p:nvSpPr>
        <p:spPr>
          <a:xfrm>
            <a:off x="6565737" y="5026294"/>
            <a:ext cx="54325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r>
              <a:rPr lang="zh-CN" altLang="en-US" dirty="0"/>
              <a:t>公匙不是保密的，任何人都可以拿到，中间人也可以，仍有作恶风险</a:t>
            </a:r>
          </a:p>
        </p:txBody>
      </p:sp>
    </p:spTree>
    <p:extLst>
      <p:ext uri="{BB962C8B-B14F-4D97-AF65-F5344CB8AC3E}">
        <p14:creationId xmlns:p14="http://schemas.microsoft.com/office/powerpoint/2010/main" val="286680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非对称加密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F0C8F15-257F-4B3D-9C30-1C072AF3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952" y="1470017"/>
            <a:ext cx="8916066" cy="40561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2FA6A8-6D0E-4156-B3D3-BC82B0BF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952" y="1416415"/>
            <a:ext cx="8916066" cy="41603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AD203F-BD1A-4F59-B438-961D00F669C7}"/>
              </a:ext>
            </a:extLst>
          </p:cNvPr>
          <p:cNvSpPr/>
          <p:nvPr/>
        </p:nvSpPr>
        <p:spPr>
          <a:xfrm>
            <a:off x="4772561" y="582033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非对称加密的不安全性</a:t>
            </a:r>
          </a:p>
        </p:txBody>
      </p:sp>
    </p:spTree>
    <p:extLst>
      <p:ext uri="{BB962C8B-B14F-4D97-AF65-F5344CB8AC3E}">
        <p14:creationId xmlns:p14="http://schemas.microsoft.com/office/powerpoint/2010/main" val="15265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839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数字证书与数字签名</a:t>
            </a:r>
            <a:r>
              <a:rPr kumimoji="1" lang="en-US" altLang="zh-CN" sz="3200" b="1" dirty="0"/>
              <a:t>——</a:t>
            </a:r>
            <a:r>
              <a:rPr kumimoji="1" lang="zh-CN" altLang="en-US" sz="3200" b="1" dirty="0"/>
              <a:t>为什么要用数字证书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106895-0535-4EEA-B7FF-DBCACE27AA56}"/>
              </a:ext>
            </a:extLst>
          </p:cNvPr>
          <p:cNvSpPr/>
          <p:nvPr/>
        </p:nvSpPr>
        <p:spPr>
          <a:xfrm>
            <a:off x="646387" y="1312146"/>
            <a:ext cx="94309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为了解决非对称加密中公匙来源的不安全性，引用数字证书和数字签名来解决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F20CF6-70E7-42CF-8090-059F4B0B1A0F}"/>
              </a:ext>
            </a:extLst>
          </p:cNvPr>
          <p:cNvSpPr/>
          <p:nvPr/>
        </p:nvSpPr>
        <p:spPr>
          <a:xfrm>
            <a:off x="599091" y="2281398"/>
            <a:ext cx="1083753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数字证书：</a:t>
            </a:r>
            <a:endParaRPr lang="en-US" altLang="zh-CN" sz="3200" b="1" dirty="0"/>
          </a:p>
          <a:p>
            <a:r>
              <a:rPr lang="zh-CN" altLang="en-US" sz="2400" dirty="0"/>
              <a:t>实际上就是对公钥进行数字签名，它是对公钥合法性提供证明的技术</a:t>
            </a:r>
            <a:endParaRPr lang="en-US" altLang="zh-CN" sz="2400" dirty="0"/>
          </a:p>
          <a:p>
            <a:r>
              <a:rPr lang="zh-CN" altLang="en-US" sz="2400" dirty="0"/>
              <a:t>证书体系通过引入可信的第三机构，称为 证书签发机构（</a:t>
            </a:r>
            <a:r>
              <a:rPr lang="en-US" altLang="zh-CN" sz="2400" dirty="0"/>
              <a:t>certificate authority</a:t>
            </a:r>
            <a:r>
              <a:rPr lang="zh-CN" altLang="en-US" sz="2400" dirty="0"/>
              <a:t>，简称</a:t>
            </a:r>
            <a:r>
              <a:rPr lang="en-US" altLang="zh-CN" sz="2400" dirty="0"/>
              <a:t>CA</a:t>
            </a:r>
            <a:r>
              <a:rPr lang="zh-CN" altLang="en-US" sz="2400" dirty="0"/>
              <a:t>），为公钥做认证，来确保公钥的真实可靠。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0CEF95-56AA-4F9A-B454-84214A34E080}"/>
              </a:ext>
            </a:extLst>
          </p:cNvPr>
          <p:cNvSpPr/>
          <p:nvPr/>
        </p:nvSpPr>
        <p:spPr>
          <a:xfrm>
            <a:off x="599091" y="4137681"/>
            <a:ext cx="10837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/>
              <a:t>数字签名：</a:t>
            </a:r>
            <a:endParaRPr lang="en-US" altLang="zh-CN" sz="3200" b="1" dirty="0"/>
          </a:p>
          <a:p>
            <a:r>
              <a:rPr lang="zh-CN" altLang="en-US" sz="2400" dirty="0"/>
              <a:t>使用数字证书与信息加密技术、用于鉴别电子数据信息的技术，可通俗理解为加盖在电子文件上的“数字指纹”。</a:t>
            </a:r>
          </a:p>
          <a:p>
            <a:endParaRPr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960806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016C97-ED9D-4857-9974-A75180920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91" y="118633"/>
            <a:ext cx="9590236" cy="60454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35F90AD-9BBE-44C8-BBA1-771734AE55BB}"/>
              </a:ext>
            </a:extLst>
          </p:cNvPr>
          <p:cNvSpPr/>
          <p:nvPr/>
        </p:nvSpPr>
        <p:spPr>
          <a:xfrm>
            <a:off x="4879293" y="623241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数字证书与数字签名流程</a:t>
            </a:r>
          </a:p>
        </p:txBody>
      </p:sp>
    </p:spTree>
    <p:extLst>
      <p:ext uri="{BB962C8B-B14F-4D97-AF65-F5344CB8AC3E}">
        <p14:creationId xmlns:p14="http://schemas.microsoft.com/office/powerpoint/2010/main" val="242253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5947462" cy="61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  <a:spcBef>
                <a:spcPts val="1200"/>
              </a:spcBef>
              <a:defRPr/>
            </a:pPr>
            <a:r>
              <a:rPr lang="en-US" altLang="zh-CN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Fabric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中的核心模块与配置文件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728509-29D6-4E9E-86BD-DB91179DD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8625"/>
            <a:ext cx="11623314" cy="26617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2B272F-BCF1-4DFE-96A7-A1E33ECE9F86}"/>
              </a:ext>
            </a:extLst>
          </p:cNvPr>
          <p:cNvSpPr/>
          <p:nvPr/>
        </p:nvSpPr>
        <p:spPr>
          <a:xfrm>
            <a:off x="1817905" y="1096415"/>
            <a:ext cx="6000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（详细请见</a:t>
            </a:r>
            <a:r>
              <a:rPr lang="en-US" altLang="zh-CN" sz="2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course04</a:t>
            </a:r>
            <a:r>
              <a:rPr lang="zh-CN" altLang="en-US" sz="2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README.md</a:t>
            </a:r>
            <a:r>
              <a:rPr lang="zh-CN" altLang="en-US" sz="24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41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74297"/>
            <a:ext cx="9105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步骤一：生成组织结构与证书</a:t>
            </a:r>
            <a:r>
              <a:rPr kumimoji="1" lang="en-US" altLang="zh-CN" sz="2800" b="1" dirty="0"/>
              <a:t>——</a:t>
            </a:r>
            <a:r>
              <a:rPr kumimoji="1" lang="en-US" altLang="zh-CN" sz="2800" b="1" dirty="0" err="1"/>
              <a:t>cryptogen</a:t>
            </a:r>
            <a:r>
              <a:rPr kumimoji="1" lang="zh-CN" altLang="en-US" sz="2800" b="1" dirty="0"/>
              <a:t>的配置文件</a:t>
            </a:r>
            <a:endParaRPr kumimoji="1" lang="en-US" altLang="zh-CN" sz="28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53A795-7B3F-4489-BEBC-E683440E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15" y="1048742"/>
            <a:ext cx="6350886" cy="4260721"/>
          </a:xfrm>
          <a:prstGeom prst="rect">
            <a:avLst/>
          </a:prstGeom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D0280CA3-6064-43EC-94FE-C162BB924802}"/>
              </a:ext>
            </a:extLst>
          </p:cNvPr>
          <p:cNvSpPr/>
          <p:nvPr/>
        </p:nvSpPr>
        <p:spPr>
          <a:xfrm>
            <a:off x="2526618" y="5450171"/>
            <a:ext cx="4098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crypto-</a:t>
            </a:r>
            <a:r>
              <a:rPr lang="en-US" altLang="zh-CN" sz="2400" dirty="0" err="1"/>
              <a:t>config.yaml</a:t>
            </a:r>
            <a:r>
              <a:rPr lang="zh-CN" altLang="en-US" sz="2400" dirty="0"/>
              <a:t>配置文件</a:t>
            </a:r>
          </a:p>
        </p:txBody>
      </p:sp>
    </p:spTree>
    <p:extLst>
      <p:ext uri="{BB962C8B-B14F-4D97-AF65-F5344CB8AC3E}">
        <p14:creationId xmlns:p14="http://schemas.microsoft.com/office/powerpoint/2010/main" val="3050268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74297"/>
            <a:ext cx="9771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步骤二：创世块生成与通道建立</a:t>
            </a:r>
            <a:r>
              <a:rPr kumimoji="1" lang="en-US" altLang="zh-CN" sz="2800" b="1" dirty="0"/>
              <a:t>——</a:t>
            </a:r>
            <a:r>
              <a:rPr kumimoji="1" lang="en-US" altLang="zh-CN" sz="2800" b="1" dirty="0" err="1"/>
              <a:t>configtxgen</a:t>
            </a:r>
            <a:r>
              <a:rPr kumimoji="1" lang="zh-CN" altLang="en-US" sz="2800" b="1" dirty="0"/>
              <a:t>的配置文件</a:t>
            </a:r>
            <a:endParaRPr kumimoji="1" lang="en-US" altLang="zh-CN" sz="28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87" name="矩形 86">
            <a:extLst>
              <a:ext uri="{FF2B5EF4-FFF2-40B4-BE49-F238E27FC236}">
                <a16:creationId xmlns:a16="http://schemas.microsoft.com/office/drawing/2014/main" id="{D0280CA3-6064-43EC-94FE-C162BB924802}"/>
              </a:ext>
            </a:extLst>
          </p:cNvPr>
          <p:cNvSpPr/>
          <p:nvPr/>
        </p:nvSpPr>
        <p:spPr>
          <a:xfrm>
            <a:off x="4307793" y="5588284"/>
            <a:ext cx="3229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configtx.yaml</a:t>
            </a:r>
            <a:r>
              <a:rPr lang="zh-CN" altLang="en-US" sz="2400" dirty="0"/>
              <a:t>配置文件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9D315E-EA58-45A0-815F-58E39064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18" y="1037304"/>
            <a:ext cx="5990744" cy="44191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250C08-2352-47E9-95EC-12B1586BF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335" y="1206701"/>
            <a:ext cx="6303989" cy="407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74297"/>
            <a:ext cx="5103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步骤二：</a:t>
            </a:r>
            <a:r>
              <a:rPr kumimoji="1" lang="en-US" altLang="zh-CN" sz="2800" b="1" dirty="0" err="1"/>
              <a:t>configtxgen</a:t>
            </a:r>
            <a:r>
              <a:rPr kumimoji="1" lang="zh-CN" altLang="en-US" sz="2800" b="1" dirty="0"/>
              <a:t>细化步骤</a:t>
            </a:r>
            <a:endParaRPr kumimoji="1" lang="en-US" altLang="zh-CN" sz="28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8C02C21-8987-49AC-BB14-EDD25A17654F}"/>
              </a:ext>
            </a:extLst>
          </p:cNvPr>
          <p:cNvSpPr txBox="1"/>
          <p:nvPr/>
        </p:nvSpPr>
        <p:spPr>
          <a:xfrm>
            <a:off x="6270608" y="2706384"/>
            <a:ext cx="5103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生成 Orderer 服务系统通道的初始区块文件</a:t>
            </a:r>
            <a:r>
              <a:rPr lang="zh-CN" altLang="zh-CN" sz="1200" dirty="0">
                <a:latin typeface="Arial" panose="020B0604020202020204" pitchFamily="34" charset="0"/>
              </a:rPr>
              <a:t> </a:t>
            </a:r>
            <a:endParaRPr lang="zh-CN" altLang="zh-CN" sz="36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新建通道的配置交易文件</a:t>
            </a:r>
            <a:r>
              <a:rPr lang="zh-CN" altLang="zh-CN" sz="1200" dirty="0">
                <a:latin typeface="Arial" panose="020B0604020202020204" pitchFamily="34" charset="0"/>
              </a:rPr>
              <a:t> </a:t>
            </a:r>
            <a:endParaRPr lang="zh-CN" altLang="zh-CN" sz="36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生成锚节点更新配置文件</a:t>
            </a:r>
            <a:r>
              <a:rPr lang="zh-CN" altLang="zh-CN" sz="1200" dirty="0">
                <a:latin typeface="Arial" panose="020B0604020202020204" pitchFamily="34" charset="0"/>
              </a:rPr>
              <a:t> </a:t>
            </a:r>
            <a:endParaRPr lang="zh-CN" altLang="zh-CN" sz="3600" dirty="0"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C9D695-7F08-47E6-B9BF-91B16C521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5265" b="169"/>
          <a:stretch/>
        </p:blipFill>
        <p:spPr>
          <a:xfrm>
            <a:off x="514184" y="1318016"/>
            <a:ext cx="4946914" cy="422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5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74297"/>
            <a:ext cx="5377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步骤三：启动网络相关配置文件</a:t>
            </a:r>
            <a:endParaRPr kumimoji="1" lang="en-US" altLang="zh-CN" sz="28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5D924D8-CF3F-4FE4-9A54-A0CAA5CCE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11" y="1854488"/>
            <a:ext cx="8749048" cy="2964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启动命令中主要涉及到三个配置文件，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docker-compose 工具的示例配置文件：docker-compose-cli.yaml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指定Orderer和Peers节点的相关信息：docker-compose-base.yaml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lang="zh-CN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设置了所有 peer 容器的基本的共同信息：peer-base.yaml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90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12001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 </a:t>
            </a:r>
            <a:r>
              <a:rPr lang="zh-CN" altLang="en-US" dirty="0"/>
              <a:t>、构想一个联盟链场景，并设计网络组织结构（文字描述）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例如在供应链场景下有各级供应商组织等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329115-A770-44CD-A9ED-CD78C591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161" y="3433040"/>
            <a:ext cx="7600000" cy="647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FCBB88-BC5B-404E-A608-2FCD39ED6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9" y="4805512"/>
            <a:ext cx="12192000" cy="136536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934594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2</a:t>
            </a:r>
            <a:r>
              <a:rPr lang="zh-CN" altLang="en-US" sz="2000" dirty="0"/>
              <a:t>、修改默认配置并成功启动文件，至少新增组织</a:t>
            </a:r>
            <a:r>
              <a:rPr lang="en-US" altLang="zh-CN" sz="2000" dirty="0"/>
              <a:t>Org3</a:t>
            </a:r>
          </a:p>
        </p:txBody>
      </p:sp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6659F4F1-AD8D-4234-8AD8-838D745724AC}"/>
              </a:ext>
            </a:extLst>
          </p:cNvPr>
          <p:cNvSpPr txBox="1">
            <a:spLocks/>
          </p:cNvSpPr>
          <p:nvPr/>
        </p:nvSpPr>
        <p:spPr>
          <a:xfrm>
            <a:off x="2572315" y="3817022"/>
            <a:ext cx="9045612" cy="51562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en-US" altLang="zh-CN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Fabric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中的核心模块与配置文件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组织结构设计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3">
            <a:extLst>
              <a:ext uri="{FF2B5EF4-FFF2-40B4-BE49-F238E27FC236}">
                <a16:creationId xmlns:a16="http://schemas.microsoft.com/office/drawing/2014/main" id="{961CBE81-75C0-49A3-94C8-2C55859B4C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3804960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569161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5095436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5147593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4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569161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非对称加密与数字证书</a:t>
            </a: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5444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中的网络、组织、节点</a:t>
            </a:r>
            <a:endParaRPr kumimoji="1" lang="en-US" altLang="zh-CN" sz="32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A10799-223C-4CAC-BFB1-1ED69BAE3994}"/>
              </a:ext>
            </a:extLst>
          </p:cNvPr>
          <p:cNvSpPr/>
          <p:nvPr/>
        </p:nvSpPr>
        <p:spPr>
          <a:xfrm>
            <a:off x="299546" y="1275621"/>
            <a:ext cx="10972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【</a:t>
            </a:r>
            <a:r>
              <a:rPr lang="zh-CN" altLang="en-US" sz="3200" dirty="0"/>
              <a:t>节点</a:t>
            </a:r>
            <a:r>
              <a:rPr lang="en-US" altLang="zh-CN" sz="3200" dirty="0"/>
              <a:t>】</a:t>
            </a:r>
            <a:r>
              <a:rPr lang="zh-CN" altLang="en-US" sz="3200" dirty="0"/>
              <a:t>是区块链的通信主体，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6E7217-96F3-41BC-8DDD-F5EBC706EC23}"/>
              </a:ext>
            </a:extLst>
          </p:cNvPr>
          <p:cNvSpPr/>
          <p:nvPr/>
        </p:nvSpPr>
        <p:spPr>
          <a:xfrm>
            <a:off x="693683" y="2195996"/>
            <a:ext cx="98058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/>
              <a:t>Client 节点，客户端节点，必须链接到一个用户 peer 节点或者 order 节点交互，才能与区块链网络通信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Peer</a:t>
            </a:r>
            <a:r>
              <a:rPr lang="zh-CN" altLang="en-US" sz="2400" dirty="0"/>
              <a:t>节点，包括记账节点、背书节点、主节点、锚节点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Order</a:t>
            </a:r>
            <a:r>
              <a:rPr lang="zh-CN" altLang="en-US" sz="2400" dirty="0"/>
              <a:t>节点，排序节点：接收包含背书签名的交易，进行排序操作完成打包生成区块，广播给 </a:t>
            </a:r>
            <a:r>
              <a:rPr lang="en-US" altLang="zh-CN" sz="2400" dirty="0"/>
              <a:t>Peer </a:t>
            </a:r>
            <a:r>
              <a:rPr lang="zh-CN" altLang="en-US" sz="2400" dirty="0"/>
              <a:t>节点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Ca</a:t>
            </a:r>
            <a:r>
              <a:rPr lang="zh-CN" altLang="en-US" sz="2400" dirty="0"/>
              <a:t>节点，证书发放机构：客户端给 </a:t>
            </a:r>
            <a:r>
              <a:rPr lang="en-US" altLang="zh-CN" sz="2400" dirty="0"/>
              <a:t>Ca </a:t>
            </a:r>
            <a:r>
              <a:rPr lang="zh-CN" altLang="en-US" sz="2400" dirty="0"/>
              <a:t>发送注册申请，</a:t>
            </a:r>
            <a:r>
              <a:rPr lang="en-US" altLang="zh-CN" sz="2400" dirty="0"/>
              <a:t>Ca </a:t>
            </a:r>
            <a:r>
              <a:rPr lang="zh-CN" altLang="en-US" sz="2400" dirty="0"/>
              <a:t>进行审核并发放证书</a:t>
            </a:r>
          </a:p>
        </p:txBody>
      </p:sp>
    </p:spTree>
    <p:extLst>
      <p:ext uri="{BB962C8B-B14F-4D97-AF65-F5344CB8AC3E}">
        <p14:creationId xmlns:p14="http://schemas.microsoft.com/office/powerpoint/2010/main" val="59428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19FCE-10C5-4C0F-93A6-62D732F0B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79" y="1384489"/>
            <a:ext cx="8315011" cy="53095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92BD2A-051B-4769-A237-6AA06F2A8274}"/>
              </a:ext>
            </a:extLst>
          </p:cNvPr>
          <p:cNvSpPr txBox="1"/>
          <p:nvPr/>
        </p:nvSpPr>
        <p:spPr>
          <a:xfrm>
            <a:off x="882867" y="298094"/>
            <a:ext cx="5444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中的网络、组织、节点</a:t>
            </a:r>
            <a:endParaRPr kumimoji="1"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96990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5444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中的网络、组织、节点</a:t>
            </a:r>
            <a:endParaRPr kumimoji="1" lang="en-US" altLang="zh-CN" sz="32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A10799-223C-4CAC-BFB1-1ED69BAE3994}"/>
              </a:ext>
            </a:extLst>
          </p:cNvPr>
          <p:cNvSpPr/>
          <p:nvPr/>
        </p:nvSpPr>
        <p:spPr>
          <a:xfrm>
            <a:off x="299546" y="1275621"/>
            <a:ext cx="10972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【</a:t>
            </a:r>
            <a:r>
              <a:rPr lang="zh-CN" altLang="en-US" sz="3200" dirty="0"/>
              <a:t>组织</a:t>
            </a:r>
            <a:r>
              <a:rPr lang="en-US" altLang="zh-CN" sz="3200" dirty="0"/>
              <a:t>】</a:t>
            </a:r>
            <a:r>
              <a:rPr lang="zh-CN" altLang="en-US" sz="3200" dirty="0"/>
              <a:t>由节点构成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6E7217-96F3-41BC-8DDD-F5EBC706EC23}"/>
              </a:ext>
            </a:extLst>
          </p:cNvPr>
          <p:cNvSpPr/>
          <p:nvPr/>
        </p:nvSpPr>
        <p:spPr>
          <a:xfrm>
            <a:off x="458551" y="1817957"/>
            <a:ext cx="9805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      在</a:t>
            </a:r>
            <a:r>
              <a:rPr lang="en-US" altLang="zh-CN" sz="2400" dirty="0"/>
              <a:t>Fabric</a:t>
            </a:r>
            <a:r>
              <a:rPr lang="zh-CN" altLang="en-US" sz="2400" dirty="0"/>
              <a:t>中，组织通常是具有承担数据信用责任的区块链系统参与方。 </a:t>
            </a:r>
            <a:r>
              <a:rPr lang="en-US" altLang="zh-CN" sz="2400" dirty="0"/>
              <a:t>Fabric</a:t>
            </a:r>
            <a:r>
              <a:rPr lang="zh-CN" altLang="en-US" sz="2400" dirty="0"/>
              <a:t>中的组织在现实世界中可以是一个公司、一个企业，或者是一个协会。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9ECD84-98BC-4FC0-8516-3ADE68DB7316}"/>
              </a:ext>
            </a:extLst>
          </p:cNvPr>
          <p:cNvSpPr/>
          <p:nvPr/>
        </p:nvSpPr>
        <p:spPr>
          <a:xfrm>
            <a:off x="458551" y="3095368"/>
            <a:ext cx="9188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Fabirc</a:t>
            </a:r>
            <a:r>
              <a:rPr lang="zh-CN" altLang="en-US" sz="2800" dirty="0"/>
              <a:t>组织结构设计流程：</a:t>
            </a:r>
            <a:endParaRPr lang="en-US" altLang="zh-CN" sz="2800" dirty="0"/>
          </a:p>
          <a:p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703BDE-D761-4210-BEE8-2E16786F5E26}"/>
              </a:ext>
            </a:extLst>
          </p:cNvPr>
          <p:cNvSpPr/>
          <p:nvPr/>
        </p:nvSpPr>
        <p:spPr>
          <a:xfrm>
            <a:off x="1072816" y="42503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·是否对区块链中的数据具有有效性检查的权力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·是否具有独立发展下属成员的权力和资格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·是否对系统的核心业务不可或缺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D1D4BB-8A5A-4FFD-A10D-A56D5C8C6C5C}"/>
              </a:ext>
            </a:extLst>
          </p:cNvPr>
          <p:cNvSpPr/>
          <p:nvPr/>
        </p:nvSpPr>
        <p:spPr>
          <a:xfrm>
            <a:off x="599091" y="3822258"/>
            <a:ext cx="980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  收集系统的参与者，然后从这些参与者中选出相关的组织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FBE0CC4-3297-457F-9A35-D52261E363BB}"/>
              </a:ext>
            </a:extLst>
          </p:cNvPr>
          <p:cNvSpPr/>
          <p:nvPr/>
        </p:nvSpPr>
        <p:spPr>
          <a:xfrm>
            <a:off x="599091" y="5268743"/>
            <a:ext cx="9805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第二步确认系统对组织的管理方式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E80BE8A-74DA-4765-9B59-42A7D854E97A}"/>
              </a:ext>
            </a:extLst>
          </p:cNvPr>
          <p:cNvSpPr/>
          <p:nvPr/>
        </p:nvSpPr>
        <p:spPr>
          <a:xfrm>
            <a:off x="1072816" y="5675228"/>
            <a:ext cx="357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组织所拥有的数字证书的管理</a:t>
            </a:r>
          </a:p>
        </p:txBody>
      </p:sp>
    </p:spTree>
    <p:extLst>
      <p:ext uri="{BB962C8B-B14F-4D97-AF65-F5344CB8AC3E}">
        <p14:creationId xmlns:p14="http://schemas.microsoft.com/office/powerpoint/2010/main" val="188902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5444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中的网络、组织、节点</a:t>
            </a:r>
            <a:endParaRPr kumimoji="1" lang="en-US" altLang="zh-CN" sz="32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EB403B-C7DE-4A47-9318-79194B9B0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685" y="1158592"/>
            <a:ext cx="8604572" cy="55636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ED95CD8-83CA-4FAD-859D-00D45484C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451" y="1158592"/>
            <a:ext cx="9714459" cy="55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账户密码与证书体系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677366-4BE0-40AF-BDBD-E55853D63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32735" b="-2571"/>
          <a:stretch/>
        </p:blipFill>
        <p:spPr>
          <a:xfrm>
            <a:off x="299546" y="1393960"/>
            <a:ext cx="4740015" cy="397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514F10-6731-416E-A864-BA3B28C26E63}"/>
              </a:ext>
            </a:extLst>
          </p:cNvPr>
          <p:cNvSpPr txBox="1"/>
          <p:nvPr/>
        </p:nvSpPr>
        <p:spPr>
          <a:xfrm>
            <a:off x="5355771" y="2873829"/>
            <a:ext cx="11213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VS</a:t>
            </a:r>
            <a:endParaRPr lang="zh-CN" altLang="en-US" sz="6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C660D3-16C6-47C7-AF24-6F1198B8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14" y="1393960"/>
            <a:ext cx="5147082" cy="38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8237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密钥证书简介</a:t>
            </a:r>
            <a:r>
              <a:rPr kumimoji="1" lang="en-US" altLang="zh-CN" sz="3200" b="1" dirty="0"/>
              <a:t>——</a:t>
            </a:r>
            <a:r>
              <a:rPr kumimoji="1" lang="zh-CN" altLang="en-US" sz="3200" b="1" dirty="0"/>
              <a:t>为什么</a:t>
            </a:r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采用证书体系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A78EC73-F27B-4CA0-9318-75C4D1089E62}"/>
              </a:ext>
            </a:extLst>
          </p:cNvPr>
          <p:cNvSpPr/>
          <p:nvPr/>
        </p:nvSpPr>
        <p:spPr>
          <a:xfrm>
            <a:off x="521973" y="1269124"/>
            <a:ext cx="92633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Fabric</a:t>
            </a:r>
            <a:r>
              <a:rPr lang="zh-CN" altLang="en-US" sz="2400" dirty="0"/>
              <a:t>系统中存在一套授权体系实际上是根据PKI规范生成的一组证书和秘钥文件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29E840-FBF6-4EB3-B3F9-68D055338F75}"/>
              </a:ext>
            </a:extLst>
          </p:cNvPr>
          <p:cNvSpPr/>
          <p:nvPr/>
        </p:nvSpPr>
        <p:spPr>
          <a:xfrm>
            <a:off x="599091" y="2420462"/>
            <a:ext cx="10226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PKI </a:t>
            </a:r>
            <a:r>
              <a:rPr lang="zh-CN" altLang="en-US" sz="2000" dirty="0"/>
              <a:t>是 </a:t>
            </a:r>
            <a:r>
              <a:rPr lang="en-US" altLang="zh-CN" sz="2000" dirty="0"/>
              <a:t>Public Key Infrastructure </a:t>
            </a:r>
            <a:r>
              <a:rPr lang="zh-CN" altLang="en-US" sz="2000" dirty="0"/>
              <a:t>的缩写，其主要功能是绑定证书持有者的身份和相关的密钥对（通过为公钥及相关的用户身份信息签发数字证书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6E2CA7-2446-46F1-9CBB-C6435C99A78B}"/>
              </a:ext>
            </a:extLst>
          </p:cNvPr>
          <p:cNvSpPr/>
          <p:nvPr/>
        </p:nvSpPr>
        <p:spPr>
          <a:xfrm>
            <a:off x="599091" y="3199031"/>
            <a:ext cx="941469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admincerts ：管理员的身份证书文件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cacerts ：信任的根证书文件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keystore ：节点的签名私钥文件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signcerts ：节点的签名身份证书文件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tlscacerts:：TLS 连接用的证书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intermediatecerts （可选）：信任的中间证书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crls （可选）：证书撤销列表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config.yaml （可选）：记录OrganizationalUnitldentifiers 信息，包括根证书位置和ID信息</a:t>
            </a:r>
          </a:p>
        </p:txBody>
      </p:sp>
    </p:spTree>
    <p:extLst>
      <p:ext uri="{BB962C8B-B14F-4D97-AF65-F5344CB8AC3E}">
        <p14:creationId xmlns:p14="http://schemas.microsoft.com/office/powerpoint/2010/main" val="195325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对称加密与非对称加密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25EA0B-74D7-4166-817D-1FC4C1B9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594" y="1178925"/>
            <a:ext cx="9200000" cy="25809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1826F0-B98B-499C-820C-0E09072B9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911" y="3924381"/>
            <a:ext cx="8064177" cy="25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3459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6259</TotalTime>
  <Words>843</Words>
  <Application>Microsoft Office PowerPoint</Application>
  <PresentationFormat>宽屏</PresentationFormat>
  <Paragraphs>121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微软雅黑</vt:lpstr>
      <vt:lpstr>微软雅黑</vt:lpstr>
      <vt:lpstr>Arial</vt:lpstr>
      <vt:lpstr>Segoe UI</vt:lpstr>
      <vt:lpstr>Segoe UI Light</vt:lpstr>
      <vt:lpstr>Wingdings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lihao</cp:lastModifiedBy>
  <cp:revision>259</cp:revision>
  <dcterms:created xsi:type="dcterms:W3CDTF">2019-07-24T02:41:14Z</dcterms:created>
  <dcterms:modified xsi:type="dcterms:W3CDTF">2019-10-25T14:33:42Z</dcterms:modified>
</cp:coreProperties>
</file>